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67" r:id="rId3"/>
    <p:sldId id="257" r:id="rId4"/>
    <p:sldId id="258" r:id="rId5"/>
    <p:sldId id="264" r:id="rId6"/>
    <p:sldId id="261" r:id="rId7"/>
    <p:sldId id="263" r:id="rId8"/>
    <p:sldId id="266" r:id="rId9"/>
    <p:sldId id="262"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28" autoAdjust="0"/>
  </p:normalViewPr>
  <p:slideViewPr>
    <p:cSldViewPr>
      <p:cViewPr varScale="1">
        <p:scale>
          <a:sx n="48" d="100"/>
          <a:sy n="48" d="100"/>
        </p:scale>
        <p:origin x="-1224" y="-67"/>
      </p:cViewPr>
      <p:guideLst>
        <p:guide orient="horz" pos="2160"/>
        <p:guide pos="2880"/>
      </p:guideLst>
    </p:cSldViewPr>
  </p:slideViewPr>
  <p:notesTextViewPr>
    <p:cViewPr>
      <p:scale>
        <a:sx n="1" d="1"/>
        <a:sy n="1" d="1"/>
      </p:scale>
      <p:origin x="0" y="0"/>
    </p:cViewPr>
  </p:notesTextViewPr>
  <p:sorterViewPr>
    <p:cViewPr>
      <p:scale>
        <a:sx n="100" d="100"/>
        <a:sy n="100" d="100"/>
      </p:scale>
      <p:origin x="0" y="576"/>
    </p:cViewPr>
  </p:sorterViewPr>
  <p:notesViewPr>
    <p:cSldViewPr>
      <p:cViewPr varScale="1">
        <p:scale>
          <a:sx n="37" d="100"/>
          <a:sy n="37" d="100"/>
        </p:scale>
        <p:origin x="-2347"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E9AECB-6757-4A3A-A578-5DC22FE41A90}" type="datetimeFigureOut">
              <a:rPr lang="en-US" smtClean="0"/>
              <a:t>8/23/2011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B7178C0-04AB-4E7D-8342-FC20A62446F3}" type="slidenum">
              <a:rPr lang="en-US" smtClean="0"/>
              <a:t>‹#›</a:t>
            </a:fld>
            <a:endParaRPr lang="en-US"/>
          </a:p>
        </p:txBody>
      </p:sp>
    </p:spTree>
    <p:extLst>
      <p:ext uri="{BB962C8B-B14F-4D97-AF65-F5344CB8AC3E}">
        <p14:creationId xmlns:p14="http://schemas.microsoft.com/office/powerpoint/2010/main" val="16549996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t>On land an animal the size of a blue whale would be crushed by its own weight without the support of large heavy bones. Because its body is supported by water, as a sea animal, the need for heavy bones to support its weight disappeared. This, plus the availability of a large food supply, have made it possible for the blue whale to reach such an enormous size. The blue whale makes deep and rumbling sounds which can be felt as much as heard. These low-frequency sounds travel long distances through water, allowing blue whales to communicate with each other over hundreds of miles of ocean. </a:t>
            </a:r>
            <a:endParaRPr lang="en-US" sz="1000" dirty="0"/>
          </a:p>
        </p:txBody>
      </p:sp>
      <p:sp>
        <p:nvSpPr>
          <p:cNvPr id="4" name="Slide Number Placeholder 3"/>
          <p:cNvSpPr>
            <a:spLocks noGrp="1"/>
          </p:cNvSpPr>
          <p:nvPr>
            <p:ph type="sldNum" sz="quarter" idx="10"/>
          </p:nvPr>
        </p:nvSpPr>
        <p:spPr/>
        <p:txBody>
          <a:bodyPr/>
          <a:lstStyle/>
          <a:p>
            <a:fld id="{3B7178C0-04AB-4E7D-8342-FC20A62446F3}" type="slidenum">
              <a:rPr lang="en-US" smtClean="0"/>
              <a:t>3</a:t>
            </a:fld>
            <a:endParaRPr lang="en-US"/>
          </a:p>
        </p:txBody>
      </p:sp>
    </p:spTree>
    <p:extLst>
      <p:ext uri="{BB962C8B-B14F-4D97-AF65-F5344CB8AC3E}">
        <p14:creationId xmlns:p14="http://schemas.microsoft.com/office/powerpoint/2010/main" val="1172864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D6DC20F-79DA-4072-AE3B-C316C0712EB4}" type="datetimeFigureOut">
              <a:rPr lang="en-US" smtClean="0"/>
              <a:t>8/23/2011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B307A6B-6F9D-4D10-9374-CB7C780E7AA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6DC20F-79DA-4072-AE3B-C316C0712EB4}" type="datetimeFigureOut">
              <a:rPr lang="en-US" smtClean="0"/>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6DC20F-79DA-4072-AE3B-C316C0712EB4}" type="datetimeFigureOut">
              <a:rPr lang="en-US" smtClean="0"/>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6DC20F-79DA-4072-AE3B-C316C0712EB4}" type="datetimeFigureOut">
              <a:rPr lang="en-US" smtClean="0"/>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D6DC20F-79DA-4072-AE3B-C316C0712EB4}" type="datetimeFigureOut">
              <a:rPr lang="en-US" smtClean="0"/>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307A6B-6F9D-4D10-9374-CB7C780E7AA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6DC20F-79DA-4072-AE3B-C316C0712EB4}" type="datetimeFigureOut">
              <a:rPr lang="en-US" smtClean="0"/>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D6DC20F-79DA-4072-AE3B-C316C0712EB4}" type="datetimeFigureOut">
              <a:rPr lang="en-US" smtClean="0"/>
              <a:t>8/23/2011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6DC20F-79DA-4072-AE3B-C316C0712EB4}" type="datetimeFigureOut">
              <a:rPr lang="en-US" smtClean="0"/>
              <a:t>8/23/2011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DC20F-79DA-4072-AE3B-C316C0712EB4}" type="datetimeFigureOut">
              <a:rPr lang="en-US" smtClean="0"/>
              <a:t>8/23/2011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6DC20F-79DA-4072-AE3B-C316C0712EB4}" type="datetimeFigureOut">
              <a:rPr lang="en-US" smtClean="0"/>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307A6B-6F9D-4D10-9374-CB7C780E7AA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6DC20F-79DA-4072-AE3B-C316C0712EB4}" type="datetimeFigureOut">
              <a:rPr lang="en-US" smtClean="0"/>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B307A6B-6F9D-4D10-9374-CB7C780E7AA3}"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6DC20F-79DA-4072-AE3B-C316C0712EB4}" type="datetimeFigureOut">
              <a:rPr lang="en-US" smtClean="0"/>
              <a:t>8/23/2011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B307A6B-6F9D-4D10-9374-CB7C780E7AA3}"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9600" dirty="0" smtClean="0"/>
              <a:t>Big as a Whale</a:t>
            </a:r>
            <a:endParaRPr lang="en-US" sz="9600" dirty="0"/>
          </a:p>
        </p:txBody>
      </p:sp>
      <p:sp>
        <p:nvSpPr>
          <p:cNvPr id="3" name="Subtitle 2"/>
          <p:cNvSpPr>
            <a:spLocks noGrp="1"/>
          </p:cNvSpPr>
          <p:nvPr>
            <p:ph type="subTitle" idx="1"/>
          </p:nvPr>
        </p:nvSpPr>
        <p:spPr/>
        <p:txBody>
          <a:bodyPr/>
          <a:lstStyle/>
          <a:p>
            <a:r>
              <a:rPr lang="en-US" dirty="0" smtClean="0"/>
              <a:t>Algebra 2 Project</a:t>
            </a:r>
          </a:p>
          <a:p>
            <a:r>
              <a:rPr lang="en-US" dirty="0" smtClean="0"/>
              <a:t>1</a:t>
            </a:r>
            <a:r>
              <a:rPr lang="en-US" baseline="30000" dirty="0" smtClean="0"/>
              <a:t>st</a:t>
            </a:r>
            <a:r>
              <a:rPr lang="en-US" dirty="0" smtClean="0"/>
              <a:t> Quarter</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374571"/>
            <a:ext cx="4876800" cy="3483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1567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 your time wisely</a:t>
            </a:r>
            <a:endParaRPr lang="en-US" dirty="0"/>
          </a:p>
        </p:txBody>
      </p:sp>
      <p:sp>
        <p:nvSpPr>
          <p:cNvPr id="3" name="Content Placeholder 2"/>
          <p:cNvSpPr>
            <a:spLocks noGrp="1"/>
          </p:cNvSpPr>
          <p:nvPr>
            <p:ph idx="1"/>
          </p:nvPr>
        </p:nvSpPr>
        <p:spPr/>
        <p:txBody>
          <a:bodyPr/>
          <a:lstStyle/>
          <a:p>
            <a:r>
              <a:rPr lang="en-US" dirty="0" smtClean="0"/>
              <a:t>We will have approximately 30 minutes in each of 4 class periods to work on this project.</a:t>
            </a:r>
          </a:p>
          <a:p>
            <a:r>
              <a:rPr lang="en-US" dirty="0" smtClean="0"/>
              <a:t>If you do not complete the deliverables during class, you must complete the work at home.</a:t>
            </a:r>
          </a:p>
          <a:p>
            <a:r>
              <a:rPr lang="en-US" dirty="0" smtClean="0"/>
              <a:t>Deliverables MUST be turned in on Sept 7 and Sept 8.  No extensions!</a:t>
            </a:r>
          </a:p>
          <a:p>
            <a:r>
              <a:rPr lang="en-US" dirty="0" smtClean="0"/>
              <a:t>Projects count 20% of the course grade. </a:t>
            </a:r>
            <a:endParaRPr lang="en-US" dirty="0"/>
          </a:p>
        </p:txBody>
      </p:sp>
    </p:spTree>
    <p:extLst>
      <p:ext uri="{BB962C8B-B14F-4D97-AF65-F5344CB8AC3E}">
        <p14:creationId xmlns:p14="http://schemas.microsoft.com/office/powerpoint/2010/main" val="2599594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Big is a Whale – Really?</a:t>
            </a:r>
            <a:endParaRPr lang="en-US" dirty="0"/>
          </a:p>
        </p:txBody>
      </p:sp>
      <p:sp>
        <p:nvSpPr>
          <p:cNvPr id="3" name="Content Placeholder 2"/>
          <p:cNvSpPr>
            <a:spLocks noGrp="1"/>
          </p:cNvSpPr>
          <p:nvPr>
            <p:ph idx="1"/>
          </p:nvPr>
        </p:nvSpPr>
        <p:spPr/>
        <p:txBody>
          <a:bodyPr>
            <a:normAutofit/>
          </a:bodyPr>
          <a:lstStyle/>
          <a:p>
            <a:r>
              <a:rPr lang="en-US" sz="3600" dirty="0" smtClean="0"/>
              <a:t>How many students from our class would it take to hug a whale?</a:t>
            </a:r>
          </a:p>
          <a:p>
            <a:r>
              <a:rPr lang="en-US" sz="3600" dirty="0" smtClean="0"/>
              <a:t>How many whales would fit inside our classroom at Stratford?</a:t>
            </a:r>
            <a:endParaRPr lang="en-US" sz="3600" dirty="0"/>
          </a:p>
        </p:txBody>
      </p:sp>
    </p:spTree>
    <p:extLst>
      <p:ext uri="{BB962C8B-B14F-4D97-AF65-F5344CB8AC3E}">
        <p14:creationId xmlns:p14="http://schemas.microsoft.com/office/powerpoint/2010/main" val="270315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and Humpback Whales</a:t>
            </a:r>
            <a:endParaRPr lang="en-US" dirty="0"/>
          </a:p>
        </p:txBody>
      </p:sp>
      <p:sp>
        <p:nvSpPr>
          <p:cNvPr id="3" name="Content Placeholder 2"/>
          <p:cNvSpPr>
            <a:spLocks noGrp="1"/>
          </p:cNvSpPr>
          <p:nvPr>
            <p:ph idx="1"/>
          </p:nvPr>
        </p:nvSpPr>
        <p:spPr>
          <a:xfrm>
            <a:off x="457200" y="1935480"/>
            <a:ext cx="4365133" cy="4389120"/>
          </a:xfrm>
        </p:spPr>
        <p:txBody>
          <a:bodyPr/>
          <a:lstStyle/>
          <a:p>
            <a:r>
              <a:rPr lang="en-US" dirty="0" smtClean="0"/>
              <a:t>The blue whale is the largest mammal to ever inhabit the earth</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2333" y="1898650"/>
            <a:ext cx="3866584"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663" y="3657600"/>
            <a:ext cx="3979626" cy="278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4751158" y="5048250"/>
            <a:ext cx="4365133" cy="1097280"/>
          </a:xfrm>
          <a:prstGeom prst="rect">
            <a:avLst/>
          </a:prstGeom>
        </p:spPr>
        <p:txBody>
          <a:bodyPr vert="horz">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1800" dirty="0" smtClean="0"/>
              <a:t>The longest recorded length is 108 </a:t>
            </a:r>
            <a:r>
              <a:rPr lang="en-US" sz="1800" dirty="0" err="1" smtClean="0"/>
              <a:t>ft</a:t>
            </a:r>
            <a:endParaRPr lang="en-US" sz="1800" dirty="0" smtClean="0"/>
          </a:p>
          <a:p>
            <a:r>
              <a:rPr lang="en-US" sz="1800" dirty="0" smtClean="0"/>
              <a:t>Estimated weight is approximately 150 – 200 metric tons</a:t>
            </a:r>
          </a:p>
        </p:txBody>
      </p:sp>
    </p:spTree>
    <p:extLst>
      <p:ext uri="{BB962C8B-B14F-4D97-AF65-F5344CB8AC3E}">
        <p14:creationId xmlns:p14="http://schemas.microsoft.com/office/powerpoint/2010/main" val="36215070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Right and Gray and Orca Whales</a:t>
            </a:r>
            <a:endParaRPr lang="en-US" dirty="0"/>
          </a:p>
        </p:txBody>
      </p:sp>
      <p:sp>
        <p:nvSpPr>
          <p:cNvPr id="3" name="Content Placeholder 2"/>
          <p:cNvSpPr>
            <a:spLocks noGrp="1"/>
          </p:cNvSpPr>
          <p:nvPr>
            <p:ph idx="1"/>
          </p:nvPr>
        </p:nvSpPr>
        <p:spPr>
          <a:xfrm>
            <a:off x="457200" y="1935480"/>
            <a:ext cx="2209800" cy="4389120"/>
          </a:xfrm>
        </p:spPr>
        <p:txBody>
          <a:bodyPr/>
          <a:lstStyle/>
          <a:p>
            <a:r>
              <a:rPr lang="en-US" dirty="0" smtClean="0"/>
              <a:t>Orcas are also known as killer whales</a:t>
            </a:r>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6337" y="1752600"/>
            <a:ext cx="6641463" cy="2802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265414"/>
            <a:ext cx="5257800" cy="2270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4195996"/>
            <a:ext cx="3048000" cy="25858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347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CHALLENGE:  How many students would it take to hug a blue whale?</a:t>
            </a:r>
            <a:endParaRPr lang="en-US" dirty="0"/>
          </a:p>
        </p:txBody>
      </p:sp>
      <p:sp>
        <p:nvSpPr>
          <p:cNvPr id="3" name="Content Placeholder 2"/>
          <p:cNvSpPr>
            <a:spLocks noGrp="1"/>
          </p:cNvSpPr>
          <p:nvPr>
            <p:ph idx="1"/>
          </p:nvPr>
        </p:nvSpPr>
        <p:spPr/>
        <p:txBody>
          <a:bodyPr>
            <a:normAutofit lnSpcReduction="10000"/>
          </a:bodyPr>
          <a:lstStyle/>
          <a:p>
            <a:r>
              <a:rPr lang="en-US" dirty="0" smtClean="0"/>
              <a:t>Assume:</a:t>
            </a:r>
          </a:p>
          <a:p>
            <a:pPr lvl="1"/>
            <a:r>
              <a:rPr lang="en-US" dirty="0" smtClean="0"/>
              <a:t>the average arm span of all the members of your class</a:t>
            </a:r>
          </a:p>
          <a:p>
            <a:pPr lvl="1"/>
            <a:r>
              <a:rPr lang="en-US" dirty="0"/>
              <a:t>a</a:t>
            </a:r>
            <a:r>
              <a:rPr lang="en-US" dirty="0" smtClean="0"/>
              <a:t> 108 </a:t>
            </a:r>
            <a:r>
              <a:rPr lang="en-US" dirty="0" err="1" smtClean="0"/>
              <a:t>ft</a:t>
            </a:r>
            <a:r>
              <a:rPr lang="en-US" dirty="0" smtClean="0"/>
              <a:t> long blue whale (one of the largest seen by man)</a:t>
            </a:r>
          </a:p>
          <a:p>
            <a:r>
              <a:rPr lang="en-US" dirty="0" smtClean="0"/>
              <a:t>Write your estimate on a slip of paper</a:t>
            </a:r>
          </a:p>
          <a:p>
            <a:endParaRPr lang="en-US" dirty="0"/>
          </a:p>
          <a:p>
            <a:endParaRPr lang="en-US" dirty="0" smtClean="0"/>
          </a:p>
          <a:p>
            <a:endParaRPr lang="en-US" dirty="0"/>
          </a:p>
          <a:p>
            <a:endParaRPr lang="en-US" dirty="0" smtClean="0"/>
          </a:p>
          <a:p>
            <a:r>
              <a:rPr lang="en-US" dirty="0" smtClean="0"/>
              <a:t>The closest estimate(s) will win a prize!  (on Sept 7-8, the day that the project deliverables are turned in)</a:t>
            </a:r>
            <a:endParaRPr lang="en-US" dirty="0"/>
          </a:p>
        </p:txBody>
      </p:sp>
      <p:sp>
        <p:nvSpPr>
          <p:cNvPr id="4" name="Flowchart: Punched Tape 3"/>
          <p:cNvSpPr/>
          <p:nvPr/>
        </p:nvSpPr>
        <p:spPr>
          <a:xfrm>
            <a:off x="2743200" y="3657600"/>
            <a:ext cx="3124200" cy="1537855"/>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Name</a:t>
            </a:r>
          </a:p>
          <a:p>
            <a:pPr algn="ctr"/>
            <a:r>
              <a:rPr lang="en-US" b="1" dirty="0" smtClean="0"/>
              <a:t>Section</a:t>
            </a:r>
          </a:p>
          <a:p>
            <a:pPr algn="ctr"/>
            <a:r>
              <a:rPr lang="en-US" b="1" dirty="0" smtClean="0"/>
              <a:t>Estimate:  ________</a:t>
            </a:r>
            <a:endParaRPr lang="en-US" b="1" dirty="0"/>
          </a:p>
        </p:txBody>
      </p:sp>
    </p:spTree>
    <p:extLst>
      <p:ext uri="{BB962C8B-B14F-4D97-AF65-F5344CB8AC3E}">
        <p14:creationId xmlns:p14="http://schemas.microsoft.com/office/powerpoint/2010/main" val="36371445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(Making Math Real)</a:t>
            </a:r>
            <a:endParaRPr lang="en-US" dirty="0"/>
          </a:p>
        </p:txBody>
      </p:sp>
      <p:sp>
        <p:nvSpPr>
          <p:cNvPr id="3" name="Content Placeholder 2"/>
          <p:cNvSpPr>
            <a:spLocks noGrp="1"/>
          </p:cNvSpPr>
          <p:nvPr>
            <p:ph idx="1"/>
          </p:nvPr>
        </p:nvSpPr>
        <p:spPr/>
        <p:txBody>
          <a:bodyPr>
            <a:normAutofit fontScale="92500"/>
          </a:bodyPr>
          <a:lstStyle/>
          <a:p>
            <a:r>
              <a:rPr lang="en-US" dirty="0" smtClean="0"/>
              <a:t>Use </a:t>
            </a:r>
            <a:r>
              <a:rPr lang="en-US" b="1" dirty="0" smtClean="0">
                <a:solidFill>
                  <a:srgbClr val="00B0F0"/>
                </a:solidFill>
              </a:rPr>
              <a:t>scientific notation </a:t>
            </a:r>
            <a:r>
              <a:rPr lang="en-US" dirty="0" smtClean="0"/>
              <a:t>to characterize the size and daily food consumption of different types of whales</a:t>
            </a:r>
          </a:p>
          <a:p>
            <a:r>
              <a:rPr lang="en-US" dirty="0" smtClean="0"/>
              <a:t>Use </a:t>
            </a:r>
            <a:r>
              <a:rPr lang="en-US" b="1" dirty="0">
                <a:solidFill>
                  <a:srgbClr val="00B0F0"/>
                </a:solidFill>
              </a:rPr>
              <a:t>properties of exponents </a:t>
            </a:r>
            <a:r>
              <a:rPr lang="en-US" dirty="0" smtClean="0"/>
              <a:t>to analyze quantities expressed in scientific notation</a:t>
            </a:r>
          </a:p>
          <a:p>
            <a:r>
              <a:rPr lang="en-US" b="1" dirty="0">
                <a:solidFill>
                  <a:srgbClr val="00B0F0"/>
                </a:solidFill>
              </a:rPr>
              <a:t>Solve real-world problems </a:t>
            </a:r>
            <a:r>
              <a:rPr lang="en-US" dirty="0" smtClean="0"/>
              <a:t>using mathematical ideas</a:t>
            </a:r>
          </a:p>
          <a:p>
            <a:r>
              <a:rPr lang="en-US" b="1" dirty="0">
                <a:solidFill>
                  <a:srgbClr val="00B0F0"/>
                </a:solidFill>
              </a:rPr>
              <a:t>Translate problems described in words into algebraic expressions, and solve</a:t>
            </a:r>
          </a:p>
          <a:p>
            <a:r>
              <a:rPr lang="en-US" dirty="0" smtClean="0"/>
              <a:t>Compute the </a:t>
            </a:r>
            <a:r>
              <a:rPr lang="en-US" b="1" dirty="0">
                <a:solidFill>
                  <a:srgbClr val="00B0F0"/>
                </a:solidFill>
              </a:rPr>
              <a:t>statistical mean</a:t>
            </a:r>
            <a:r>
              <a:rPr lang="en-US" b="1" dirty="0" smtClean="0"/>
              <a:t> </a:t>
            </a:r>
            <a:r>
              <a:rPr lang="en-US" dirty="0" smtClean="0"/>
              <a:t>of a sample of data</a:t>
            </a:r>
          </a:p>
          <a:p>
            <a:r>
              <a:rPr lang="en-US" dirty="0" smtClean="0"/>
              <a:t>Create a </a:t>
            </a:r>
            <a:r>
              <a:rPr lang="en-US" b="1" dirty="0">
                <a:solidFill>
                  <a:srgbClr val="00B0F0"/>
                </a:solidFill>
              </a:rPr>
              <a:t>scatter plot </a:t>
            </a:r>
            <a:r>
              <a:rPr lang="en-US" dirty="0" smtClean="0"/>
              <a:t>of data</a:t>
            </a:r>
          </a:p>
          <a:p>
            <a:r>
              <a:rPr lang="en-US" b="1" dirty="0">
                <a:solidFill>
                  <a:srgbClr val="00B0F0"/>
                </a:solidFill>
              </a:rPr>
              <a:t>Interpret a graph </a:t>
            </a:r>
            <a:r>
              <a:rPr lang="en-US" dirty="0" smtClean="0"/>
              <a:t>of real-world data to make decisions</a:t>
            </a:r>
          </a:p>
          <a:p>
            <a:endParaRPr lang="en-US" dirty="0" smtClean="0"/>
          </a:p>
          <a:p>
            <a:endParaRPr lang="en-US" dirty="0" smtClean="0"/>
          </a:p>
          <a:p>
            <a:endParaRPr lang="en-US" dirty="0"/>
          </a:p>
        </p:txBody>
      </p:sp>
    </p:spTree>
    <p:extLst>
      <p:ext uri="{BB962C8B-B14F-4D97-AF65-F5344CB8AC3E}">
        <p14:creationId xmlns:p14="http://schemas.microsoft.com/office/powerpoint/2010/main" val="532455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Deliverables</a:t>
            </a:r>
            <a:endParaRPr lang="en-US" dirty="0"/>
          </a:p>
        </p:txBody>
      </p:sp>
      <p:sp>
        <p:nvSpPr>
          <p:cNvPr id="3" name="Content Placeholder 2"/>
          <p:cNvSpPr>
            <a:spLocks noGrp="1"/>
          </p:cNvSpPr>
          <p:nvPr>
            <p:ph idx="1"/>
          </p:nvPr>
        </p:nvSpPr>
        <p:spPr/>
        <p:txBody>
          <a:bodyPr/>
          <a:lstStyle/>
          <a:p>
            <a:r>
              <a:rPr lang="en-US" dirty="0" smtClean="0"/>
              <a:t>Individual students:</a:t>
            </a:r>
          </a:p>
          <a:p>
            <a:pPr lvl="1"/>
            <a:r>
              <a:rPr lang="en-US" dirty="0" smtClean="0"/>
              <a:t>Completed project worksheet (page 1 and 2) with all collected data, analysis, scatter plot, and predictions</a:t>
            </a:r>
          </a:p>
          <a:p>
            <a:pPr lvl="2"/>
            <a:r>
              <a:rPr lang="en-US" dirty="0" smtClean="0"/>
              <a:t>Attach separate sheets of paper to show your calculations</a:t>
            </a:r>
          </a:p>
          <a:p>
            <a:r>
              <a:rPr lang="en-US" dirty="0" smtClean="0"/>
              <a:t>Teams:</a:t>
            </a:r>
          </a:p>
          <a:p>
            <a:pPr lvl="1"/>
            <a:r>
              <a:rPr lang="en-US" dirty="0" smtClean="0"/>
              <a:t>Poster </a:t>
            </a:r>
            <a:r>
              <a:rPr lang="en-US" dirty="0"/>
              <a:t>showing </a:t>
            </a:r>
            <a:r>
              <a:rPr lang="en-US" dirty="0" smtClean="0"/>
              <a:t>5 types of whales and a human drawn </a:t>
            </a:r>
            <a:r>
              <a:rPr lang="en-US" dirty="0"/>
              <a:t>to </a:t>
            </a:r>
            <a:r>
              <a:rPr lang="en-US" dirty="0" smtClean="0"/>
              <a:t>scale</a:t>
            </a:r>
          </a:p>
        </p:txBody>
      </p:sp>
      <p:sp>
        <p:nvSpPr>
          <p:cNvPr id="4" name="TextBox 3"/>
          <p:cNvSpPr txBox="1"/>
          <p:nvPr/>
        </p:nvSpPr>
        <p:spPr>
          <a:xfrm>
            <a:off x="381000" y="5638800"/>
            <a:ext cx="8153400" cy="830997"/>
          </a:xfrm>
          <a:prstGeom prst="rect">
            <a:avLst/>
          </a:prstGeom>
          <a:solidFill>
            <a:schemeClr val="bg2"/>
          </a:solidFill>
          <a:ln>
            <a:solidFill>
              <a:schemeClr val="accent2">
                <a:lumMod val="75000"/>
              </a:schemeClr>
            </a:solidFill>
          </a:ln>
        </p:spPr>
        <p:txBody>
          <a:bodyPr wrap="square" rtlCol="0">
            <a:spAutoFit/>
          </a:bodyPr>
          <a:lstStyle/>
          <a:p>
            <a:r>
              <a:rPr lang="en-US" sz="2400" dirty="0" smtClean="0"/>
              <a:t>The posters are the “dry runs” for creating a whale mural on a wall at Stratford.</a:t>
            </a:r>
            <a:endParaRPr lang="en-US" sz="2400" dirty="0"/>
          </a:p>
        </p:txBody>
      </p:sp>
    </p:spTree>
    <p:extLst>
      <p:ext uri="{BB962C8B-B14F-4D97-AF65-F5344CB8AC3E}">
        <p14:creationId xmlns:p14="http://schemas.microsoft.com/office/powerpoint/2010/main" val="28654837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Worksheet</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7542" t="22010" r="33948" b="45680"/>
          <a:stretch/>
        </p:blipFill>
        <p:spPr bwMode="auto">
          <a:xfrm>
            <a:off x="810491" y="1957806"/>
            <a:ext cx="7571509" cy="4823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6719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960"/>
            <a:ext cx="8229600" cy="1143000"/>
          </a:xfrm>
        </p:spPr>
        <p:txBody>
          <a:bodyPr/>
          <a:lstStyle/>
          <a:p>
            <a:r>
              <a:rPr lang="en-US" dirty="0" smtClean="0"/>
              <a:t>Project Timeline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93058241"/>
              </p:ext>
            </p:extLst>
          </p:nvPr>
        </p:nvGraphicFramePr>
        <p:xfrm>
          <a:off x="457200" y="1584960"/>
          <a:ext cx="8458200" cy="5044440"/>
        </p:xfrm>
        <a:graphic>
          <a:graphicData uri="http://schemas.openxmlformats.org/drawingml/2006/table">
            <a:tbl>
              <a:tblPr firstRow="1" bandRow="1">
                <a:tableStyleId>{5C22544A-7EE6-4342-B048-85BDC9FD1C3A}</a:tableStyleId>
              </a:tblPr>
              <a:tblGrid>
                <a:gridCol w="1174750"/>
                <a:gridCol w="1174750"/>
                <a:gridCol w="3210983"/>
                <a:gridCol w="2897717"/>
              </a:tblGrid>
              <a:tr h="370840">
                <a:tc gridSpan="2">
                  <a:txBody>
                    <a:bodyPr/>
                    <a:lstStyle/>
                    <a:p>
                      <a:pPr algn="ctr"/>
                      <a:r>
                        <a:rPr lang="en-US" dirty="0" smtClean="0"/>
                        <a:t>Date</a:t>
                      </a:r>
                      <a:endParaRPr lang="en-US" dirty="0"/>
                    </a:p>
                  </a:txBody>
                  <a:tcPr/>
                </a:tc>
                <a:tc hMerge="1">
                  <a:txBody>
                    <a:bodyPr/>
                    <a:lstStyle/>
                    <a:p>
                      <a:endParaRPr lang="en-US" dirty="0"/>
                    </a:p>
                  </a:txBody>
                  <a:tcPr/>
                </a:tc>
                <a:tc rowSpan="2">
                  <a:txBody>
                    <a:bodyPr/>
                    <a:lstStyle/>
                    <a:p>
                      <a:pPr algn="ctr"/>
                      <a:r>
                        <a:rPr lang="en-US" dirty="0" smtClean="0"/>
                        <a:t>Class</a:t>
                      </a:r>
                      <a:r>
                        <a:rPr lang="en-US" baseline="0" dirty="0" smtClean="0"/>
                        <a:t> Activity</a:t>
                      </a:r>
                      <a:endParaRPr lang="en-US" dirty="0"/>
                    </a:p>
                  </a:txBody>
                  <a:tcPr/>
                </a:tc>
                <a:tc rowSpan="2">
                  <a:txBody>
                    <a:bodyPr/>
                    <a:lstStyle/>
                    <a:p>
                      <a:pPr algn="ctr"/>
                      <a:r>
                        <a:rPr lang="en-US" smtClean="0"/>
                        <a:t>Products</a:t>
                      </a:r>
                      <a:endParaRPr lang="en-US" dirty="0"/>
                    </a:p>
                  </a:txBody>
                  <a:tcPr/>
                </a:tc>
              </a:tr>
              <a:tr h="370840">
                <a:tc>
                  <a:txBody>
                    <a:bodyPr/>
                    <a:lstStyle/>
                    <a:p>
                      <a:pPr algn="ctr"/>
                      <a:r>
                        <a:rPr lang="en-US" dirty="0" smtClean="0">
                          <a:solidFill>
                            <a:schemeClr val="bg1"/>
                          </a:solidFill>
                        </a:rPr>
                        <a:t>A-day</a:t>
                      </a:r>
                      <a:endParaRPr lang="en-US" dirty="0">
                        <a:solidFill>
                          <a:schemeClr val="bg1"/>
                        </a:solidFill>
                      </a:endParaRPr>
                    </a:p>
                  </a:txBody>
                  <a:tcPr>
                    <a:solidFill>
                      <a:schemeClr val="accent1"/>
                    </a:solidFill>
                  </a:tcPr>
                </a:tc>
                <a:tc>
                  <a:txBody>
                    <a:bodyPr/>
                    <a:lstStyle/>
                    <a:p>
                      <a:pPr algn="ctr"/>
                      <a:r>
                        <a:rPr lang="en-US" dirty="0" smtClean="0">
                          <a:solidFill>
                            <a:schemeClr val="bg1"/>
                          </a:solidFill>
                        </a:rPr>
                        <a:t>B-day</a:t>
                      </a:r>
                      <a:endParaRPr lang="en-US" dirty="0">
                        <a:solidFill>
                          <a:schemeClr val="bg1"/>
                        </a:solidFill>
                      </a:endParaRPr>
                    </a:p>
                  </a:txBody>
                  <a:tcPr>
                    <a:solidFill>
                      <a:schemeClr val="accent1"/>
                    </a:solidFill>
                  </a:tcPr>
                </a:tc>
                <a:tc vMerge="1">
                  <a:txBody>
                    <a:bodyPr/>
                    <a:lstStyle/>
                    <a:p>
                      <a:endParaRPr lang="en-US" dirty="0"/>
                    </a:p>
                  </a:txBody>
                  <a:tcPr/>
                </a:tc>
                <a:tc vMerge="1">
                  <a:txBody>
                    <a:bodyPr/>
                    <a:lstStyle/>
                    <a:p>
                      <a:endParaRPr lang="en-US" dirty="0"/>
                    </a:p>
                  </a:txBody>
                  <a:tcPr/>
                </a:tc>
              </a:tr>
              <a:tr h="370840">
                <a:tc>
                  <a:txBody>
                    <a:bodyPr/>
                    <a:lstStyle/>
                    <a:p>
                      <a:r>
                        <a:rPr lang="en-US" dirty="0" smtClean="0"/>
                        <a:t>Aug 25</a:t>
                      </a:r>
                      <a:endParaRPr lang="en-US" dirty="0"/>
                    </a:p>
                  </a:txBody>
                  <a:tcPr/>
                </a:tc>
                <a:tc>
                  <a:txBody>
                    <a:bodyPr/>
                    <a:lstStyle/>
                    <a:p>
                      <a:r>
                        <a:rPr lang="en-US" dirty="0" smtClean="0"/>
                        <a:t>Aug 26</a:t>
                      </a:r>
                      <a:endParaRPr lang="en-US" dirty="0"/>
                    </a:p>
                  </a:txBody>
                  <a:tcPr/>
                </a:tc>
                <a:tc>
                  <a:txBody>
                    <a:bodyPr/>
                    <a:lstStyle/>
                    <a:p>
                      <a:r>
                        <a:rPr lang="en-US" dirty="0" smtClean="0"/>
                        <a:t>Project Kickoff</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Organize teams</a:t>
                      </a:r>
                    </a:p>
                  </a:txBody>
                  <a:tcPr/>
                </a:tc>
              </a:tr>
              <a:tr h="370840">
                <a:tc>
                  <a:txBody>
                    <a:bodyPr/>
                    <a:lstStyle/>
                    <a:p>
                      <a:r>
                        <a:rPr lang="en-US" dirty="0" smtClean="0"/>
                        <a:t>Aug 29</a:t>
                      </a:r>
                      <a:endParaRPr lang="en-US" dirty="0"/>
                    </a:p>
                  </a:txBody>
                  <a:tcPr/>
                </a:tc>
                <a:tc>
                  <a:txBody>
                    <a:bodyPr/>
                    <a:lstStyle/>
                    <a:p>
                      <a:r>
                        <a:rPr lang="en-US" dirty="0" smtClean="0"/>
                        <a:t>Aug 30</a:t>
                      </a:r>
                      <a:endParaRPr lang="en-US" dirty="0"/>
                    </a:p>
                  </a:txBody>
                  <a:tcPr/>
                </a:tc>
                <a:tc>
                  <a:txBody>
                    <a:bodyPr/>
                    <a:lstStyle/>
                    <a:p>
                      <a:r>
                        <a:rPr lang="en-US" dirty="0" smtClean="0"/>
                        <a:t>Online research</a:t>
                      </a:r>
                    </a:p>
                    <a:p>
                      <a:r>
                        <a:rPr lang="en-US" dirty="0" smtClean="0"/>
                        <a:t>Begin</a:t>
                      </a:r>
                      <a:r>
                        <a:rPr lang="en-US" baseline="0" dirty="0" smtClean="0"/>
                        <a:t> scale-drawing poster</a:t>
                      </a:r>
                      <a:endParaRPr lang="en-US" dirty="0"/>
                    </a:p>
                  </a:txBody>
                  <a:tcPr/>
                </a:tc>
                <a:tc>
                  <a:txBody>
                    <a:bodyPr/>
                    <a:lstStyle/>
                    <a:p>
                      <a:r>
                        <a:rPr lang="en-US" dirty="0" smtClean="0"/>
                        <a:t>Worksheet page 1, questions 1-3</a:t>
                      </a:r>
                      <a:endParaRPr lang="en-US" dirty="0"/>
                    </a:p>
                  </a:txBody>
                  <a:tcPr/>
                </a:tc>
              </a:tr>
              <a:tr h="370840">
                <a:tc>
                  <a:txBody>
                    <a:bodyPr/>
                    <a:lstStyle/>
                    <a:p>
                      <a:r>
                        <a:rPr lang="en-US" dirty="0" smtClean="0"/>
                        <a:t>Aug 31</a:t>
                      </a:r>
                      <a:endParaRPr lang="en-US" dirty="0"/>
                    </a:p>
                  </a:txBody>
                  <a:tcPr/>
                </a:tc>
                <a:tc>
                  <a:txBody>
                    <a:bodyPr/>
                    <a:lstStyle/>
                    <a:p>
                      <a:r>
                        <a:rPr lang="en-US" dirty="0" smtClean="0"/>
                        <a:t>Sept 1</a:t>
                      </a:r>
                      <a:endParaRPr lang="en-US" dirty="0"/>
                    </a:p>
                  </a:txBody>
                  <a:tcPr/>
                </a:tc>
                <a:tc>
                  <a:txBody>
                    <a:bodyPr/>
                    <a:lstStyle/>
                    <a:p>
                      <a:r>
                        <a:rPr lang="en-US" dirty="0" smtClean="0"/>
                        <a:t>Measure classroom</a:t>
                      </a:r>
                    </a:p>
                    <a:p>
                      <a:r>
                        <a:rPr lang="en-US" dirty="0" smtClean="0"/>
                        <a:t>Measure</a:t>
                      </a:r>
                      <a:r>
                        <a:rPr lang="en-US" baseline="0" dirty="0" smtClean="0"/>
                        <a:t> average arm span of students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Worksheet page 1, questions 4-5</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Worksheet page 2, questions 1-3</a:t>
                      </a:r>
                    </a:p>
                  </a:txBody>
                  <a:tcPr/>
                </a:tc>
              </a:tr>
              <a:tr h="370840">
                <a:tc>
                  <a:txBody>
                    <a:bodyPr/>
                    <a:lstStyle/>
                    <a:p>
                      <a:r>
                        <a:rPr lang="en-US" dirty="0" smtClean="0"/>
                        <a:t>Sept 2</a:t>
                      </a:r>
                      <a:endParaRPr lang="en-US" dirty="0"/>
                    </a:p>
                  </a:txBody>
                  <a:tcPr/>
                </a:tc>
                <a:tc>
                  <a:txBody>
                    <a:bodyPr/>
                    <a:lstStyle/>
                    <a:p>
                      <a:r>
                        <a:rPr lang="en-US" dirty="0" smtClean="0"/>
                        <a:t>Sept 6</a:t>
                      </a:r>
                      <a:endParaRPr lang="en-US" dirty="0"/>
                    </a:p>
                  </a:txBody>
                  <a:tcPr/>
                </a:tc>
                <a:tc>
                  <a:txBody>
                    <a:bodyPr/>
                    <a:lstStyle/>
                    <a:p>
                      <a:r>
                        <a:rPr lang="en-US" dirty="0" smtClean="0"/>
                        <a:t>Create scatter plot</a:t>
                      </a:r>
                    </a:p>
                    <a:p>
                      <a:r>
                        <a:rPr lang="en-US" dirty="0" smtClean="0"/>
                        <a:t>Work</a:t>
                      </a:r>
                      <a:r>
                        <a:rPr lang="en-US" baseline="0" dirty="0" smtClean="0"/>
                        <a:t> on poster</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Worksheet page 2, questions 4-5</a:t>
                      </a:r>
                    </a:p>
                    <a:p>
                      <a:endParaRPr lang="en-US" dirty="0"/>
                    </a:p>
                  </a:txBody>
                  <a:tcPr/>
                </a:tc>
              </a:tr>
              <a:tr h="370840">
                <a:tc>
                  <a:txBody>
                    <a:bodyPr/>
                    <a:lstStyle/>
                    <a:p>
                      <a:r>
                        <a:rPr lang="en-US" dirty="0" smtClean="0"/>
                        <a:t>Sept 7</a:t>
                      </a:r>
                      <a:endParaRPr lang="en-US" dirty="0"/>
                    </a:p>
                  </a:txBody>
                  <a:tcPr/>
                </a:tc>
                <a:tc>
                  <a:txBody>
                    <a:bodyPr/>
                    <a:lstStyle/>
                    <a:p>
                      <a:r>
                        <a:rPr lang="en-US" dirty="0" smtClean="0"/>
                        <a:t>Sept 8</a:t>
                      </a:r>
                      <a:endParaRPr lang="en-US" dirty="0"/>
                    </a:p>
                  </a:txBody>
                  <a:tcPr/>
                </a:tc>
                <a:tc>
                  <a:txBody>
                    <a:bodyPr/>
                    <a:lstStyle/>
                    <a:p>
                      <a:r>
                        <a:rPr lang="en-US" dirty="0" smtClean="0"/>
                        <a:t>Prize(s) awarded for best</a:t>
                      </a:r>
                      <a:r>
                        <a:rPr lang="en-US" baseline="0" dirty="0" smtClean="0"/>
                        <a:t> estimates</a:t>
                      </a:r>
                      <a:endParaRPr lang="en-US" dirty="0"/>
                    </a:p>
                  </a:txBody>
                  <a:tcPr/>
                </a:tc>
                <a:tc>
                  <a:txBody>
                    <a:bodyPr/>
                    <a:lstStyle/>
                    <a:p>
                      <a:r>
                        <a:rPr lang="en-US" dirty="0" smtClean="0">
                          <a:solidFill>
                            <a:schemeClr val="tx1"/>
                          </a:solidFill>
                        </a:rPr>
                        <a:t>Deliver final worksheet with</a:t>
                      </a:r>
                      <a:r>
                        <a:rPr lang="en-US" baseline="0" dirty="0" smtClean="0">
                          <a:solidFill>
                            <a:schemeClr val="tx1"/>
                          </a:solidFill>
                        </a:rPr>
                        <a:t> any supporting work</a:t>
                      </a:r>
                    </a:p>
                    <a:p>
                      <a:endParaRPr lang="en-US" baseline="0" dirty="0" smtClean="0">
                        <a:solidFill>
                          <a:schemeClr val="tx1"/>
                        </a:solidFill>
                      </a:endParaRPr>
                    </a:p>
                    <a:p>
                      <a:r>
                        <a:rPr lang="en-US" baseline="0" dirty="0" smtClean="0">
                          <a:solidFill>
                            <a:schemeClr val="tx1"/>
                          </a:solidFill>
                        </a:rPr>
                        <a:t>Deliver Final poster</a:t>
                      </a:r>
                      <a:endParaRPr lang="en-US" dirty="0">
                        <a:solidFill>
                          <a:schemeClr val="tx1"/>
                        </a:solidFill>
                      </a:endParaRPr>
                    </a:p>
                  </a:txBody>
                  <a:tcPr>
                    <a:solidFill>
                      <a:srgbClr val="FFFF00"/>
                    </a:solidFill>
                  </a:tcPr>
                </a:tc>
              </a:tr>
            </a:tbl>
          </a:graphicData>
        </a:graphic>
      </p:graphicFrame>
    </p:spTree>
    <p:extLst>
      <p:ext uri="{BB962C8B-B14F-4D97-AF65-F5344CB8AC3E}">
        <p14:creationId xmlns:p14="http://schemas.microsoft.com/office/powerpoint/2010/main" val="82041034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218</TotalTime>
  <Words>581</Words>
  <Application>Microsoft Office PowerPoint</Application>
  <PresentationFormat>On-screen Show (4:3)</PresentationFormat>
  <Paragraphs>81</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Big as a Whale</vt:lpstr>
      <vt:lpstr>How Big is a Whale – Really?</vt:lpstr>
      <vt:lpstr>Blue and Humpback Whales</vt:lpstr>
      <vt:lpstr>Right and Gray and Orca Whales</vt:lpstr>
      <vt:lpstr>CHALLENGE:  How many students would it take to hug a blue whale?</vt:lpstr>
      <vt:lpstr>Objectives  (Making Math Real)</vt:lpstr>
      <vt:lpstr>Deliverables</vt:lpstr>
      <vt:lpstr>Project Worksheet</vt:lpstr>
      <vt:lpstr>Project Timeline</vt:lpstr>
      <vt:lpstr>Manage your time wisely</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as a Whale</dc:title>
  <dc:creator>Hannah</dc:creator>
  <cp:lastModifiedBy>Hannah</cp:lastModifiedBy>
  <cp:revision>24</cp:revision>
  <dcterms:created xsi:type="dcterms:W3CDTF">2011-08-21T18:36:49Z</dcterms:created>
  <dcterms:modified xsi:type="dcterms:W3CDTF">2011-08-23T19:56:01Z</dcterms:modified>
</cp:coreProperties>
</file>